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4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E044D-33E9-42D5-AC65-D0525BC7DB06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8778C-B3FD-4138-A2E9-9A7C33C6AF3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8778C-B3FD-4138-A2E9-9A7C33C6AF36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4A178D0-2F5A-41A3-9BB5-E5A35103D8D4}" type="datetimeFigureOut">
              <a:rPr lang="el-GR" smtClean="0"/>
              <a:pPr/>
              <a:t>2/3/2018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E731DE-3F9E-4327-B2AA-FE6C316F0A5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for6\Desktop\&#928;&#929;&#937;&#932;&#917;&#931;%20&#914;&#927;&#919;&#920;&#917;&#921;&#917;&#931;%20&#931;&#917;&#917;&#928;&#917;&#921;&#915;&#927;&#933;&#931;&#917;&#931;%20&#922;&#913;&#932;&#913;&#931;&#932;&#913;&#931;&#917;&#921;&#931;%201\&#928;&#961;&#974;&#964;&#949;&#962;%20&#914;&#959;&#942;&#952;&#949;&#953;&#949;&#962;%20&#913;&#960;&#972;&#966;&#961;&#945;&#958;&#951;%20&#913;&#957;&#945;&#960;&#957;&#949;&#965;&#963;&#964;&#953;&#954;&#942;&#962;%20&#927;&#948;&#959;&#973;(1).wm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/>
          <a:lstStyle/>
          <a:p>
            <a:r>
              <a:rPr lang="el-GR" dirty="0" err="1" smtClean="0"/>
              <a:t>Στοκκοσ</a:t>
            </a:r>
            <a:r>
              <a:rPr lang="el-GR" dirty="0" smtClean="0"/>
              <a:t> </a:t>
            </a:r>
            <a:r>
              <a:rPr lang="el-GR" dirty="0" err="1" smtClean="0"/>
              <a:t>κωνσταντινοσ</a:t>
            </a:r>
            <a:endParaRPr lang="el-GR" dirty="0" smtClean="0"/>
          </a:p>
          <a:p>
            <a:r>
              <a:rPr lang="el-GR" dirty="0" err="1" smtClean="0"/>
              <a:t>Επιμελητησ</a:t>
            </a:r>
            <a:r>
              <a:rPr lang="el-GR" dirty="0" smtClean="0"/>
              <a:t> β’ </a:t>
            </a:r>
            <a:r>
              <a:rPr lang="el-GR" dirty="0" err="1" smtClean="0"/>
              <a:t>καρδιολογιασ</a:t>
            </a:r>
            <a:r>
              <a:rPr lang="el-GR" dirty="0" smtClean="0"/>
              <a:t> </a:t>
            </a:r>
            <a:r>
              <a:rPr lang="el-GR" dirty="0" err="1" smtClean="0"/>
              <a:t>Τεπ</a:t>
            </a:r>
            <a:endParaRPr lang="el-GR" dirty="0" smtClean="0"/>
          </a:p>
          <a:p>
            <a:r>
              <a:rPr lang="el-GR" dirty="0" err="1" smtClean="0"/>
              <a:t>Προϊστάμενοσ</a:t>
            </a:r>
            <a:r>
              <a:rPr lang="el-GR" dirty="0" smtClean="0"/>
              <a:t>  </a:t>
            </a:r>
            <a:r>
              <a:rPr lang="el-GR" dirty="0" err="1" smtClean="0"/>
              <a:t>τεπ</a:t>
            </a:r>
            <a:r>
              <a:rPr lang="el-GR" dirty="0" smtClean="0"/>
              <a:t> </a:t>
            </a:r>
            <a:r>
              <a:rPr lang="el-GR" dirty="0" err="1" smtClean="0"/>
              <a:t>γ.ν</a:t>
            </a:r>
            <a:r>
              <a:rPr lang="el-GR" dirty="0" smtClean="0"/>
              <a:t> </a:t>
            </a:r>
            <a:r>
              <a:rPr lang="el-GR" dirty="0" err="1" smtClean="0"/>
              <a:t>κοζανησ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Πρώτες Βοήθειες σε Επείγουσες Καταστάσεις 1</a:t>
            </a:r>
            <a:endParaRPr lang="el-GR" dirty="0"/>
          </a:p>
        </p:txBody>
      </p:sp>
      <p:sp>
        <p:nvSpPr>
          <p:cNvPr id="28674" name="AutoShape 2" descr="Αποτέλεσμα εικόνας για emergency"/>
          <p:cNvSpPr>
            <a:spLocks noChangeAspect="1" noChangeArrowheads="1"/>
          </p:cNvSpPr>
          <p:nvPr/>
        </p:nvSpPr>
        <p:spPr bwMode="auto">
          <a:xfrm>
            <a:off x="155575" y="-1804988"/>
            <a:ext cx="5619750" cy="3762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8675" name="Picture 3" descr="C:\Users\teps\Desktop\em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293096"/>
            <a:ext cx="3888432" cy="1879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‘</a:t>
            </a:r>
            <a:r>
              <a:rPr lang="el-GR" dirty="0" err="1" smtClean="0"/>
              <a:t>Ασθμα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Είναι μια σοβαρή κατάσταση που μπορεί να οδηγήσει και σε καρδιοαναπνευστική ανακοπή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Εάν γίνει αυτό….  Πρωτόκολλο ΑΝΑΚΟΠΗΣ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Απόφραξη Αεραγωγού από Ξένο Σώμα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                Σημεία Σοβαρότητας Πνιγμονής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 ασθενής αδυνατεί να μιλήσει</a:t>
            </a:r>
          </a:p>
          <a:p>
            <a:r>
              <a:rPr lang="el-GR" dirty="0" smtClean="0"/>
              <a:t>Δυσχέρεια αναπνοής- χρήση επικουρικών μυών</a:t>
            </a:r>
          </a:p>
          <a:p>
            <a:r>
              <a:rPr lang="el-GR" dirty="0" smtClean="0"/>
              <a:t>Δεν μπορεί να βήξει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Απόφραξη Αεραγωγού από Ξένο Σώμα</a:t>
            </a:r>
            <a:endParaRPr lang="el-GR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3275856" y="1628800"/>
            <a:ext cx="266429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Αξιολογήστε την σοβαρότητα</a:t>
            </a:r>
            <a:endParaRPr lang="el-GR" dirty="0"/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1043608" y="2852936"/>
            <a:ext cx="259228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Σοβαρή Απόφραξη Αεραγωγού Αναποτελεσματικός Βήχας</a:t>
            </a:r>
            <a:endParaRPr lang="el-GR" dirty="0"/>
          </a:p>
        </p:txBody>
      </p:sp>
      <p:sp>
        <p:nvSpPr>
          <p:cNvPr id="18" name="17 - Στρογγυλεμένο ορθογώνιο"/>
          <p:cNvSpPr/>
          <p:nvPr/>
        </p:nvSpPr>
        <p:spPr>
          <a:xfrm>
            <a:off x="6228184" y="2852936"/>
            <a:ext cx="259228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Ηπια</a:t>
            </a:r>
            <a:r>
              <a:rPr lang="el-GR" dirty="0" smtClean="0"/>
              <a:t> Απόφραξη Αεραγωγού Αποτελεσματικός Βήχας</a:t>
            </a:r>
            <a:endParaRPr lang="el-GR" dirty="0"/>
          </a:p>
        </p:txBody>
      </p:sp>
      <p:sp>
        <p:nvSpPr>
          <p:cNvPr id="19" name="18 - Διάγραμμα ροής: Εναλλακτική διεργασία"/>
          <p:cNvSpPr/>
          <p:nvPr/>
        </p:nvSpPr>
        <p:spPr>
          <a:xfrm>
            <a:off x="323528" y="4725144"/>
            <a:ext cx="1584176" cy="136815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Αναίσθητος Ασθενής</a:t>
            </a:r>
          </a:p>
          <a:p>
            <a:pPr algn="ctr"/>
            <a:endParaRPr lang="el-GR" dirty="0"/>
          </a:p>
          <a:p>
            <a:pPr algn="ctr"/>
            <a:endParaRPr lang="el-GR" dirty="0" smtClean="0"/>
          </a:p>
          <a:p>
            <a:pPr algn="ctr"/>
            <a:r>
              <a:rPr lang="el-GR" dirty="0" smtClean="0"/>
              <a:t>ΚΑΡΠΑ</a:t>
            </a:r>
            <a:endParaRPr lang="el-GR" dirty="0"/>
          </a:p>
        </p:txBody>
      </p:sp>
      <p:sp>
        <p:nvSpPr>
          <p:cNvPr id="20" name="19 - Βέλος προς τα κάτω"/>
          <p:cNvSpPr/>
          <p:nvPr/>
        </p:nvSpPr>
        <p:spPr>
          <a:xfrm>
            <a:off x="971600" y="5445224"/>
            <a:ext cx="288032" cy="28803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Στρογγυλεμένο ορθογώνιο"/>
          <p:cNvSpPr/>
          <p:nvPr/>
        </p:nvSpPr>
        <p:spPr>
          <a:xfrm>
            <a:off x="2339752" y="4725144"/>
            <a:ext cx="252028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Ασθενής με συνείδηση 5 πλήξεις στην πλάτη</a:t>
            </a:r>
          </a:p>
          <a:p>
            <a:pPr algn="ctr"/>
            <a:r>
              <a:rPr lang="el-GR" dirty="0" smtClean="0"/>
              <a:t>5 κοιλιακές ωθήσεις </a:t>
            </a:r>
            <a:endParaRPr lang="el-GR" dirty="0"/>
          </a:p>
        </p:txBody>
      </p:sp>
      <p:sp>
        <p:nvSpPr>
          <p:cNvPr id="22" name="21 - Βέλος προς τα κάτω"/>
          <p:cNvSpPr/>
          <p:nvPr/>
        </p:nvSpPr>
        <p:spPr>
          <a:xfrm>
            <a:off x="1331640" y="4149080"/>
            <a:ext cx="216024" cy="43204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Βέλος προς τα κάτω"/>
          <p:cNvSpPr/>
          <p:nvPr/>
        </p:nvSpPr>
        <p:spPr>
          <a:xfrm>
            <a:off x="2987824" y="4149080"/>
            <a:ext cx="288032" cy="43204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Βέλος προς τα κάτω"/>
          <p:cNvSpPr/>
          <p:nvPr/>
        </p:nvSpPr>
        <p:spPr>
          <a:xfrm rot="18241723">
            <a:off x="6551143" y="2056415"/>
            <a:ext cx="360040" cy="70274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Βέλος προς τα κάτω"/>
          <p:cNvSpPr/>
          <p:nvPr/>
        </p:nvSpPr>
        <p:spPr>
          <a:xfrm rot="3021017">
            <a:off x="2617153" y="2072291"/>
            <a:ext cx="360040" cy="70274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Βέλος προς τα κάτω"/>
          <p:cNvSpPr/>
          <p:nvPr/>
        </p:nvSpPr>
        <p:spPr>
          <a:xfrm>
            <a:off x="7668344" y="4215539"/>
            <a:ext cx="283932" cy="70274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Ορθογώνιο"/>
          <p:cNvSpPr/>
          <p:nvPr/>
        </p:nvSpPr>
        <p:spPr>
          <a:xfrm>
            <a:off x="5724128" y="5013176"/>
            <a:ext cx="3168352" cy="93610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Ενθαρρύνετε τον ασθενή</a:t>
            </a:r>
          </a:p>
          <a:p>
            <a:r>
              <a:rPr lang="el-GR" dirty="0" smtClean="0"/>
              <a:t>να συνεχίσει να βήχει μέχρι</a:t>
            </a:r>
          </a:p>
          <a:p>
            <a:r>
              <a:rPr lang="el-GR" dirty="0" smtClean="0"/>
              <a:t>να αρθεί η απόφραξη</a:t>
            </a:r>
            <a:endParaRPr lang="el-GR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Απόφραξη αεραγωγού από Ξένο Σώμα</a:t>
            </a:r>
            <a:endParaRPr lang="el-GR" dirty="0"/>
          </a:p>
        </p:txBody>
      </p:sp>
      <p:pic>
        <p:nvPicPr>
          <p:cNvPr id="4" name="Πρώτες Βοήθειες Απόφραξη Αναπνευστικής Οδού(1)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68538" y="2098675"/>
            <a:ext cx="4572000" cy="3429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Πόνος στο στήθος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Σύμπτωμα σοβαρών και απειλητικών για την ζωή καταστάσεων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 ιστορικό έχει μεγάλη σημασία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Τύπος του πόνου</a:t>
            </a:r>
          </a:p>
          <a:p>
            <a:endParaRPr lang="el-GR" dirty="0" smtClean="0"/>
          </a:p>
          <a:p>
            <a:r>
              <a:rPr lang="el-GR" dirty="0" smtClean="0"/>
              <a:t>Αίτια </a:t>
            </a:r>
            <a:endParaRPr lang="el-G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Πόνος στο στήθος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τύπος του πόνου είναι ζωτικής σημασίας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			*Εντοπισμός και αντανακλάσεις</a:t>
            </a:r>
          </a:p>
          <a:p>
            <a:pPr>
              <a:buNone/>
            </a:pPr>
            <a:r>
              <a:rPr lang="el-GR" dirty="0" smtClean="0"/>
              <a:t>			*Φύση του πόνου</a:t>
            </a:r>
          </a:p>
          <a:p>
            <a:pPr>
              <a:buNone/>
            </a:pPr>
            <a:r>
              <a:rPr lang="el-GR" dirty="0" smtClean="0"/>
              <a:t>			*Παράγοντες που τον επιδεινώνουν πχ.  			  κίνηση, αναπνοή</a:t>
            </a:r>
          </a:p>
          <a:p>
            <a:pPr>
              <a:buNone/>
            </a:pPr>
            <a:r>
              <a:rPr lang="el-GR" dirty="0" smtClean="0"/>
              <a:t>                       * Προδιαθεσικοι Παράγοντες</a:t>
            </a:r>
          </a:p>
          <a:p>
            <a:pPr>
              <a:buNone/>
            </a:pPr>
            <a:r>
              <a:rPr lang="el-GR" dirty="0" smtClean="0"/>
              <a:t>			 * Συνοδά συμπτώματα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Συνηθισμένα Σοβαρά Αίτια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l-GR" dirty="0" smtClean="0"/>
              <a:t>Στηθάγχη –Έμφραγμα Μυοκαρδίου</a:t>
            </a:r>
          </a:p>
          <a:p>
            <a:r>
              <a:rPr lang="el-GR" dirty="0" smtClean="0"/>
              <a:t>Πνευμονική Εμβολή</a:t>
            </a:r>
          </a:p>
          <a:p>
            <a:r>
              <a:rPr lang="el-GR" dirty="0" smtClean="0"/>
              <a:t>Πλευρίτιδα</a:t>
            </a:r>
          </a:p>
          <a:p>
            <a:r>
              <a:rPr lang="el-GR" dirty="0" smtClean="0"/>
              <a:t>Περικαρδίτιδα</a:t>
            </a:r>
          </a:p>
          <a:p>
            <a:r>
              <a:rPr lang="el-GR" dirty="0" smtClean="0"/>
              <a:t>Πνευμοθώρακας</a:t>
            </a:r>
          </a:p>
          <a:p>
            <a:r>
              <a:rPr lang="el-GR" dirty="0" smtClean="0"/>
              <a:t>Αορτικό Ανεύρυσμα</a:t>
            </a:r>
          </a:p>
          <a:p>
            <a:r>
              <a:rPr lang="el-GR" dirty="0" smtClean="0"/>
              <a:t>Μυοσκελετικού τύπου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Χαρακτήρας του Πόνου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Συσφικτικού τύπου               Έμφραγμα- στηθάγχη</a:t>
            </a:r>
          </a:p>
          <a:p>
            <a:pPr>
              <a:buNone/>
            </a:pPr>
            <a:r>
              <a:rPr lang="el-GR" dirty="0" smtClean="0"/>
              <a:t>    και αντανακλάσεις </a:t>
            </a:r>
          </a:p>
          <a:p>
            <a:endParaRPr lang="el-GR" dirty="0" smtClean="0"/>
          </a:p>
          <a:p>
            <a:r>
              <a:rPr lang="el-GR" dirty="0" smtClean="0"/>
              <a:t>« Σαν μαχαιριά»</a:t>
            </a:r>
            <a:endParaRPr lang="el-GR" dirty="0" smtClean="0">
              <a:sym typeface="Wingdings" pitchFamily="2" charset="2"/>
            </a:endParaRP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 </a:t>
            </a:r>
            <a:r>
              <a:rPr lang="en-US" dirty="0" smtClean="0">
                <a:sym typeface="Wingdings" pitchFamily="2" charset="2"/>
              </a:rPr>
              <a:t>                                 </a:t>
            </a:r>
            <a:r>
              <a:rPr lang="el-GR" dirty="0" smtClean="0">
                <a:sym typeface="Wingdings" pitchFamily="2" charset="2"/>
              </a:rPr>
              <a:t>                  Διαχωρισμός Αορτής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 	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                                                   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« Πλευριτικού Τύπου»               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</a:t>
            </a:r>
            <a:r>
              <a:rPr lang="el-GR" dirty="0" smtClean="0">
                <a:sym typeface="Wingdings" pitchFamily="2" charset="2"/>
              </a:rPr>
              <a:t>Με την αλλαγή                          Μυοσκελετικός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της θέσης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ή με                          Πνευμονική Εμβολή 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τις αναπνευστικές	                  Περικαρδίτιδα</a:t>
            </a:r>
          </a:p>
          <a:p>
            <a:pPr>
              <a:buNone/>
            </a:pPr>
            <a:r>
              <a:rPr lang="el-GR" dirty="0" smtClean="0">
                <a:sym typeface="Wingdings" pitchFamily="2" charset="2"/>
              </a:rPr>
              <a:t>     κινήσεις	                               	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3707904" y="4653136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4 - Δεξιό βέλος"/>
          <p:cNvSpPr/>
          <p:nvPr/>
        </p:nvSpPr>
        <p:spPr>
          <a:xfrm>
            <a:off x="3707904" y="2924944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5 - Δεξιό βέλος"/>
          <p:cNvSpPr/>
          <p:nvPr/>
        </p:nvSpPr>
        <p:spPr>
          <a:xfrm>
            <a:off x="3707904" y="1556792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Θωρακικός Πόνος</a:t>
            </a:r>
            <a:r>
              <a:rPr lang="en-US" dirty="0" smtClean="0"/>
              <a:t>- </a:t>
            </a:r>
            <a:r>
              <a:rPr lang="el-GR" dirty="0" smtClean="0"/>
              <a:t>Διαχείριση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   :           O</a:t>
            </a:r>
            <a:r>
              <a:rPr lang="el-GR" dirty="0" smtClean="0"/>
              <a:t>ξυγόνο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</a:t>
            </a:r>
            <a:r>
              <a:rPr lang="el-GR" dirty="0" smtClean="0"/>
              <a:t>   </a:t>
            </a:r>
            <a:r>
              <a:rPr lang="en-US" dirty="0" smtClean="0"/>
              <a:t>:  </a:t>
            </a:r>
            <a:r>
              <a:rPr lang="el-GR" dirty="0" smtClean="0"/>
              <a:t>         Οξύμετρο Συχνότητα αναπνοών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</a:t>
            </a:r>
            <a:r>
              <a:rPr lang="el-GR" dirty="0" smtClean="0"/>
              <a:t>   </a:t>
            </a:r>
            <a:r>
              <a:rPr lang="en-US" dirty="0" smtClean="0"/>
              <a:t>:</a:t>
            </a:r>
            <a:r>
              <a:rPr lang="el-GR" dirty="0" smtClean="0"/>
              <a:t>          Ηλεκτροκαρδιογράφημα, Αρτηριακή Πίεση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l-GR" dirty="0" smtClean="0"/>
              <a:t>  </a:t>
            </a:r>
            <a:r>
              <a:rPr lang="en-US" dirty="0" smtClean="0"/>
              <a:t>:</a:t>
            </a:r>
            <a:r>
              <a:rPr lang="el-GR" dirty="0" smtClean="0"/>
              <a:t>           Μέτρηση σακχάρου - επίπεδο συνείδησης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</a:t>
            </a:r>
            <a:r>
              <a:rPr lang="el-GR" dirty="0" smtClean="0"/>
              <a:t>   </a:t>
            </a:r>
            <a:r>
              <a:rPr lang="en-US" dirty="0" smtClean="0"/>
              <a:t>:</a:t>
            </a:r>
            <a:r>
              <a:rPr lang="el-GR" dirty="0" smtClean="0"/>
              <a:t>          Θερμοκρασία, Εξανθήματα </a:t>
            </a:r>
            <a:endParaRPr lang="el-GR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Οξύ Έμφραγμα Μυοκαρδίου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03920" cy="4572000"/>
          </a:xfrm>
        </p:spPr>
        <p:txBody>
          <a:bodyPr/>
          <a:lstStyle/>
          <a:p>
            <a:r>
              <a:rPr lang="el-GR" dirty="0" smtClean="0"/>
              <a:t>Διατοιχωματικό  Έμφραγμα Μυοκαρδίου (</a:t>
            </a:r>
            <a:r>
              <a:rPr lang="en-US" dirty="0" smtClean="0"/>
              <a:t>STEMI)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με ανάσπαση του </a:t>
            </a:r>
            <a:r>
              <a:rPr lang="en-US" dirty="0" smtClean="0"/>
              <a:t>ST </a:t>
            </a:r>
            <a:r>
              <a:rPr lang="el-GR" dirty="0" smtClean="0"/>
              <a:t>διαστήματος στο ΗΚΓ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Υπενδοκάρδιο έμφραγμα μυοκαρδίου (</a:t>
            </a:r>
            <a:r>
              <a:rPr lang="en-US" dirty="0" smtClean="0"/>
              <a:t>NSTEMI</a:t>
            </a:r>
          </a:p>
          <a:p>
            <a:pPr>
              <a:buNone/>
            </a:pPr>
            <a:r>
              <a:rPr lang="el-GR" dirty="0" smtClean="0"/>
              <a:t>με κατάσπαση του </a:t>
            </a:r>
            <a:r>
              <a:rPr lang="en-US" dirty="0" smtClean="0"/>
              <a:t>ST </a:t>
            </a:r>
            <a:r>
              <a:rPr lang="el-GR" dirty="0" smtClean="0"/>
              <a:t>διαστήματος στο ΗΚΓ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Επείγουσες Καταστάσεις</a:t>
            </a:r>
            <a:br>
              <a:rPr lang="el-GR" dirty="0" smtClean="0"/>
            </a:br>
            <a:r>
              <a:rPr lang="el-GR" dirty="0" smtClean="0"/>
              <a:t>Εκτίμηση - Αντιμετώπιση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Όλες οι επείγουσες καταστάσεις εκτιμώνται και αντιμετωπίζονται κατά </a:t>
            </a:r>
            <a:r>
              <a:rPr lang="en-US" dirty="0" smtClean="0"/>
              <a:t>A,B,C,D,E 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A: </a:t>
            </a:r>
            <a:r>
              <a:rPr lang="el-GR" dirty="0" smtClean="0"/>
              <a:t>Οξυγόνο ( 100%) – Ακινητοποίηση </a:t>
            </a:r>
            <a:r>
              <a:rPr lang="en-US" dirty="0" smtClean="0"/>
              <a:t>A</a:t>
            </a:r>
            <a:r>
              <a:rPr lang="el-GR" dirty="0" smtClean="0"/>
              <a:t>ΜΣΣ</a:t>
            </a:r>
          </a:p>
          <a:p>
            <a:r>
              <a:rPr lang="el-GR" dirty="0" smtClean="0"/>
              <a:t>Β</a:t>
            </a:r>
            <a:r>
              <a:rPr lang="en-US" dirty="0" smtClean="0"/>
              <a:t>: </a:t>
            </a:r>
            <a:r>
              <a:rPr lang="el-GR" dirty="0" smtClean="0"/>
              <a:t>Οξύμετρο, Ακρόαση Πνευμονικών Πεδίων</a:t>
            </a:r>
          </a:p>
          <a:p>
            <a:r>
              <a:rPr lang="en-US" dirty="0" smtClean="0"/>
              <a:t>C:  H</a:t>
            </a:r>
            <a:r>
              <a:rPr lang="el-GR" dirty="0" smtClean="0"/>
              <a:t>ΚΓ,  Αρτηριακή Πίεση, 2 Φλεβοκαθετήρες</a:t>
            </a:r>
          </a:p>
          <a:p>
            <a:r>
              <a:rPr lang="en-US" dirty="0" smtClean="0"/>
              <a:t>D:  M</a:t>
            </a:r>
            <a:r>
              <a:rPr lang="el-GR" dirty="0" err="1" smtClean="0"/>
              <a:t>έτρηση</a:t>
            </a:r>
            <a:r>
              <a:rPr lang="el-GR" dirty="0" smtClean="0"/>
              <a:t> Σακχάρου , Έλεγχος κορών άμφω</a:t>
            </a:r>
          </a:p>
          <a:p>
            <a:r>
              <a:rPr lang="el-GR" dirty="0" smtClean="0"/>
              <a:t>Ε </a:t>
            </a:r>
            <a:r>
              <a:rPr lang="en-US" dirty="0" smtClean="0"/>
              <a:t>: </a:t>
            </a:r>
            <a:r>
              <a:rPr lang="el-GR" dirty="0" smtClean="0"/>
              <a:t>Θερμοκρασία, Εξανθήματα, Εξωτερικός έλεγχος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Οξύ Έμφραγμα Μυοκαρδίου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2038000" cy="4926288"/>
          </a:xfrm>
        </p:spPr>
        <p:txBody>
          <a:bodyPr/>
          <a:lstStyle/>
          <a:p>
            <a:r>
              <a:rPr lang="en-US" dirty="0" smtClean="0"/>
              <a:t>STEMI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NSTEMI</a:t>
            </a:r>
            <a:endParaRPr lang="el-GR" dirty="0" smtClean="0"/>
          </a:p>
          <a:p>
            <a:endParaRPr lang="en-US" dirty="0" smtClean="0"/>
          </a:p>
        </p:txBody>
      </p:sp>
      <p:sp>
        <p:nvSpPr>
          <p:cNvPr id="1026" name="AutoShape 2" descr="Αποτέλεσμα εικόνας για stemi"/>
          <p:cNvSpPr>
            <a:spLocks noChangeAspect="1" noChangeArrowheads="1"/>
          </p:cNvSpPr>
          <p:nvPr/>
        </p:nvSpPr>
        <p:spPr bwMode="auto">
          <a:xfrm>
            <a:off x="155575" y="-914400"/>
            <a:ext cx="2381250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https://emsa.ca.gov/wp-content/uploads/sites/47/2017/08/STEMI_graph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0" name="AutoShape 6" descr="https://emsa.ca.gov/wp-content/uploads/sites/47/2017/08/STEMI_graphi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1" name="Picture 7" descr="C:\Users\teps\Desktop\STEMI_graph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00808"/>
            <a:ext cx="2381250" cy="1914525"/>
          </a:xfrm>
          <a:prstGeom prst="rect">
            <a:avLst/>
          </a:prstGeom>
          <a:noFill/>
        </p:spPr>
      </p:pic>
      <p:sp>
        <p:nvSpPr>
          <p:cNvPr id="1033" name="AutoShape 9" descr="Αποτέλεσμα εικόνας για NSTEMI"/>
          <p:cNvSpPr>
            <a:spLocks noChangeAspect="1" noChangeArrowheads="1"/>
          </p:cNvSpPr>
          <p:nvPr/>
        </p:nvSpPr>
        <p:spPr bwMode="auto">
          <a:xfrm>
            <a:off x="155575" y="-2346325"/>
            <a:ext cx="4448175" cy="489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4" name="Picture 10" descr="C:\Users\teps\Desktop\NSTEM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077072"/>
            <a:ext cx="2592288" cy="221712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Θεραπεία Οξέως Εμφράγματος Μυοκαρδίου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856984" cy="4542256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A</a:t>
            </a:r>
            <a:r>
              <a:rPr lang="en-US" dirty="0" smtClean="0"/>
              <a:t>: </a:t>
            </a:r>
            <a:r>
              <a:rPr lang="el-GR" dirty="0" smtClean="0"/>
              <a:t>  Οξυγόνο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B</a:t>
            </a:r>
            <a:r>
              <a:rPr lang="en-US" dirty="0" smtClean="0"/>
              <a:t>:</a:t>
            </a:r>
            <a:r>
              <a:rPr lang="el-GR" dirty="0" smtClean="0"/>
              <a:t> Μέτρηση Αναπνοών, Οξύμετρο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C</a:t>
            </a:r>
            <a:r>
              <a:rPr lang="en-US" dirty="0" smtClean="0"/>
              <a:t>:</a:t>
            </a:r>
            <a:r>
              <a:rPr lang="el-GR" dirty="0" smtClean="0"/>
              <a:t>    -  Ι</a:t>
            </a:r>
            <a:r>
              <a:rPr lang="en-US" dirty="0" smtClean="0"/>
              <a:t>v </a:t>
            </a:r>
            <a:r>
              <a:rPr lang="el-GR" dirty="0" smtClean="0"/>
              <a:t>Φλεβοκαθετήρες- Ν/</a:t>
            </a:r>
            <a:r>
              <a:rPr lang="en-US" dirty="0" smtClean="0"/>
              <a:t>S</a:t>
            </a:r>
            <a:r>
              <a:rPr lang="el-G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l-GR" dirty="0" smtClean="0"/>
              <a:t>       </a:t>
            </a:r>
            <a:r>
              <a:rPr lang="en-US" dirty="0" smtClean="0"/>
              <a:t> </a:t>
            </a:r>
            <a:r>
              <a:rPr lang="el-GR" dirty="0" smtClean="0"/>
              <a:t>   </a:t>
            </a:r>
            <a:r>
              <a:rPr lang="en-US" dirty="0" smtClean="0"/>
              <a:t> </a:t>
            </a:r>
            <a:r>
              <a:rPr lang="el-GR" dirty="0" smtClean="0"/>
              <a:t>-</a:t>
            </a:r>
            <a:r>
              <a:rPr lang="en-US" dirty="0" smtClean="0"/>
              <a:t>  </a:t>
            </a:r>
            <a:r>
              <a:rPr lang="el-GR" dirty="0" smtClean="0"/>
              <a:t>Αντιαιμοπεταλιακή Αγωγή-&gt; Ασπιρίνη 300</a:t>
            </a:r>
            <a:r>
              <a:rPr lang="en-US" dirty="0" smtClean="0"/>
              <a:t>mg, Plavix 300mg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l-GR" dirty="0" smtClean="0"/>
              <a:t>       </a:t>
            </a:r>
            <a:r>
              <a:rPr lang="en-US" dirty="0" smtClean="0"/>
              <a:t>    </a:t>
            </a:r>
            <a:r>
              <a:rPr lang="el-GR" dirty="0" smtClean="0"/>
              <a:t> -  Αντιπηκτική Αγωγή -&gt; Ε</a:t>
            </a:r>
            <a:r>
              <a:rPr lang="en-US" dirty="0" smtClean="0"/>
              <a:t>noxaparine </a:t>
            </a:r>
            <a:r>
              <a:rPr lang="el-GR" dirty="0" smtClean="0"/>
              <a:t>(</a:t>
            </a:r>
            <a:r>
              <a:rPr lang="en-US" dirty="0" smtClean="0"/>
              <a:t>Clexane)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        -  Μείωση του πόνου -&gt; Νιτρώδη , Μορφίνη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l-GR" dirty="0" smtClean="0"/>
              <a:t>         </a:t>
            </a:r>
            <a:r>
              <a:rPr lang="en-US" dirty="0" smtClean="0"/>
              <a:t>  </a:t>
            </a:r>
            <a:r>
              <a:rPr lang="el-GR" dirty="0" smtClean="0"/>
              <a:t>- </a:t>
            </a:r>
            <a:r>
              <a:rPr lang="en-US" dirty="0" smtClean="0"/>
              <a:t> </a:t>
            </a:r>
            <a:r>
              <a:rPr lang="el-GR" dirty="0" smtClean="0"/>
              <a:t>Γαστροπροστασία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l-GR" dirty="0" smtClean="0"/>
              <a:t>	    </a:t>
            </a:r>
          </a:p>
          <a:p>
            <a:pPr>
              <a:buNone/>
            </a:pPr>
            <a:r>
              <a:rPr lang="el-GR" dirty="0" smtClean="0"/>
              <a:t>               Αγχολυτική Αγωγή με Βενζοδιαζεπίνες</a:t>
            </a:r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         Μεταφορά στην Στεφανιαία Μονάδα για Θρομβόλυση (</a:t>
            </a:r>
            <a:r>
              <a:rPr lang="en-US" dirty="0" smtClean="0"/>
              <a:t>STEMI)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         Εάν είναι σε Πνευμονικό Οίδημα </a:t>
            </a:r>
            <a:r>
              <a:rPr lang="el-GR" dirty="0" smtClean="0">
                <a:sym typeface="Wingdings" pitchFamily="2" charset="2"/>
              </a:rPr>
              <a:t> Διουρητική Αγωγή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: </a:t>
            </a:r>
            <a:r>
              <a:rPr lang="el-GR" dirty="0" smtClean="0"/>
              <a:t>   </a:t>
            </a:r>
            <a:r>
              <a:rPr lang="en-US" dirty="0" smtClean="0"/>
              <a:t>M</a:t>
            </a:r>
            <a:r>
              <a:rPr lang="el-GR" dirty="0" smtClean="0"/>
              <a:t>έτρηση </a:t>
            </a:r>
            <a:r>
              <a:rPr lang="en-US" dirty="0" smtClean="0"/>
              <a:t>Glu</a:t>
            </a:r>
          </a:p>
          <a:p>
            <a:endParaRPr lang="en-US" dirty="0" smtClean="0"/>
          </a:p>
          <a:p>
            <a:r>
              <a:rPr lang="en-US" b="1" dirty="0" smtClean="0"/>
              <a:t>E</a:t>
            </a:r>
            <a:r>
              <a:rPr lang="en-US" dirty="0" smtClean="0"/>
              <a:t>: </a:t>
            </a:r>
            <a:r>
              <a:rPr lang="el-GR" dirty="0" smtClean="0"/>
              <a:t>   </a:t>
            </a:r>
            <a:r>
              <a:rPr lang="en-US" dirty="0" smtClean="0"/>
              <a:t>E</a:t>
            </a:r>
            <a:r>
              <a:rPr lang="el-GR" dirty="0" smtClean="0"/>
              <a:t>ξανθήματα , Ιστορικό για αντενδείξεις στην Θρομβόλυση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Αντενδείξεις Θρομβόλυσης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Προηγούμενη Ενδοκράνια Αιμορραγία </a:t>
            </a:r>
          </a:p>
          <a:p>
            <a:r>
              <a:rPr lang="el-GR" dirty="0" smtClean="0"/>
              <a:t>Ισχαιμικό Αγγειακό Εγκεφαλικό τους τελευταίους 6 μήνες</a:t>
            </a:r>
          </a:p>
          <a:p>
            <a:r>
              <a:rPr lang="el-GR" dirty="0" smtClean="0"/>
              <a:t>Κακοήθεια κεντρικού νευρικού συστήματος</a:t>
            </a:r>
          </a:p>
          <a:p>
            <a:r>
              <a:rPr lang="el-GR" dirty="0" smtClean="0"/>
              <a:t>Σοβαρή κάκωση στο κεφάλι ή μεγάλη χειρουργική επέμβαση</a:t>
            </a:r>
          </a:p>
          <a:p>
            <a:r>
              <a:rPr lang="el-GR" dirty="0" smtClean="0"/>
              <a:t>Αιμορραγία του πεπτικού τον τελευταίο μήνα</a:t>
            </a:r>
          </a:p>
          <a:p>
            <a:r>
              <a:rPr lang="el-GR" dirty="0" smtClean="0"/>
              <a:t>Γνωστή αιμορραγική διάθεση</a:t>
            </a:r>
          </a:p>
          <a:p>
            <a:r>
              <a:rPr lang="el-GR" dirty="0" smtClean="0"/>
              <a:t>Αορτικός Διαχωρισμός</a:t>
            </a:r>
          </a:p>
          <a:p>
            <a:r>
              <a:rPr lang="el-GR" dirty="0" smtClean="0"/>
              <a:t>Αντιπηκτικά από του στόματος (</a:t>
            </a:r>
            <a:r>
              <a:rPr lang="en-US" dirty="0" smtClean="0"/>
              <a:t>Sintrom </a:t>
            </a:r>
            <a:r>
              <a:rPr lang="el-GR" dirty="0" smtClean="0"/>
              <a:t>Κλπ)</a:t>
            </a:r>
            <a:endParaRPr lang="el-G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Θωρακικός Πόνος- Πλευρίτιδα- Πνευμονία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Φλεγμονή πετάλων υπεζωκότα από</a:t>
            </a:r>
          </a:p>
          <a:p>
            <a:pPr>
              <a:buNone/>
            </a:pPr>
            <a:r>
              <a:rPr lang="el-GR" dirty="0" smtClean="0"/>
              <a:t>         λοίμωξη- πνευμονία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Χειροτερεύει με την αναπνοή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Βήχας – Πυρετός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Θωρακικός Πόνος- Πλευρίτιδα-Πνευμονία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Α,</a:t>
            </a:r>
            <a:r>
              <a:rPr lang="en-US" dirty="0" smtClean="0"/>
              <a:t>B: O</a:t>
            </a:r>
            <a:r>
              <a:rPr lang="el-GR" dirty="0" smtClean="0"/>
              <a:t>ξυγόνο</a:t>
            </a:r>
            <a:r>
              <a:rPr lang="en-US" dirty="0" smtClean="0"/>
              <a:t> </a:t>
            </a:r>
            <a:r>
              <a:rPr lang="el-GR" dirty="0" smtClean="0"/>
              <a:t>-</a:t>
            </a:r>
            <a:r>
              <a:rPr lang="en-US" dirty="0" smtClean="0"/>
              <a:t> </a:t>
            </a:r>
            <a:r>
              <a:rPr lang="el-GR" dirty="0" smtClean="0"/>
              <a:t>Οξυμετρία Αέρια Αίματος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C: </a:t>
            </a:r>
            <a:r>
              <a:rPr lang="el-GR" dirty="0" smtClean="0"/>
              <a:t> </a:t>
            </a:r>
            <a:r>
              <a:rPr lang="en-US" dirty="0" smtClean="0"/>
              <a:t>Iv </a:t>
            </a:r>
            <a:r>
              <a:rPr lang="el-GR" dirty="0" smtClean="0"/>
              <a:t>χορήγηση υγρών , αντιβιοτική αγωγή,    Θεραπεία για τον πόνο (αντιφλεγμονώδη)</a:t>
            </a:r>
          </a:p>
          <a:p>
            <a:pPr>
              <a:buNone/>
            </a:pPr>
            <a:endParaRPr lang="el-GR" dirty="0" smtClean="0"/>
          </a:p>
          <a:p>
            <a:r>
              <a:rPr lang="en-US" dirty="0" smtClean="0"/>
              <a:t>D: </a:t>
            </a:r>
            <a:r>
              <a:rPr lang="el-GR" dirty="0" smtClean="0"/>
              <a:t>Μέτρηση </a:t>
            </a:r>
            <a:r>
              <a:rPr lang="en-US" dirty="0" smtClean="0"/>
              <a:t>Glu </a:t>
            </a:r>
            <a:r>
              <a:rPr lang="el-GR" dirty="0" smtClean="0"/>
              <a:t>Στους διαβητικούς- &gt; απορρύθμιση</a:t>
            </a:r>
          </a:p>
          <a:p>
            <a:pPr>
              <a:buNone/>
            </a:pPr>
            <a:r>
              <a:rPr lang="el-GR" dirty="0" smtClean="0"/>
              <a:t>     Επίπεδο συνείδησης επηρεασμένο- ΣΗΨΗ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</a:t>
            </a:r>
            <a:r>
              <a:rPr lang="en-US" dirty="0" smtClean="0"/>
              <a:t>: M</a:t>
            </a:r>
            <a:r>
              <a:rPr lang="el-GR" dirty="0" smtClean="0"/>
              <a:t>έτρηση Θερμοκρασίας – Αντιπυρετικά   </a:t>
            </a:r>
          </a:p>
          <a:p>
            <a:endParaRPr lang="el-G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5273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Θωρακικός πόνος- Πλευριτικού Τύπου-</a:t>
            </a:r>
            <a:r>
              <a:rPr lang="el-GR" dirty="0" err="1" smtClean="0"/>
              <a:t>Διαφοροδιάγνωση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554152" cy="475828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Έρπις Ζωστήρ </a:t>
            </a:r>
            <a:r>
              <a:rPr lang="el-GR" dirty="0" smtClean="0"/>
              <a:t>( Τυπική δερματική βλάβη- </a:t>
            </a:r>
            <a:r>
              <a:rPr lang="el-GR" dirty="0" err="1" smtClean="0"/>
              <a:t>Αντι</a:t>
            </a:r>
            <a:r>
              <a:rPr lang="el-GR" dirty="0" err="1" smtClean="0"/>
              <a:t>ιϊ</a:t>
            </a:r>
            <a:r>
              <a:rPr lang="el-GR" dirty="0" err="1" smtClean="0"/>
              <a:t>κή</a:t>
            </a:r>
            <a:r>
              <a:rPr lang="el-GR" smtClean="0"/>
              <a:t> </a:t>
            </a:r>
            <a:r>
              <a:rPr lang="el-GR" dirty="0" smtClean="0"/>
              <a:t>Αγωγή και αγωγή για τον πόνο)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Πνευμονική Εμβολή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dirty="0" smtClean="0"/>
              <a:t>( </a:t>
            </a:r>
            <a:r>
              <a:rPr lang="en-US" dirty="0" smtClean="0"/>
              <a:t>ddimers , </a:t>
            </a:r>
            <a:r>
              <a:rPr lang="el-GR" dirty="0" smtClean="0"/>
              <a:t>υπερηχοκαρδιογραφία, αξονική)</a:t>
            </a:r>
          </a:p>
          <a:p>
            <a:pPr>
              <a:buNone/>
            </a:pPr>
            <a:r>
              <a:rPr lang="el-GR" dirty="0" smtClean="0"/>
              <a:t>    υποστήριξη ζωτικών σημείων κατά </a:t>
            </a:r>
            <a:r>
              <a:rPr lang="en-US" dirty="0" smtClean="0"/>
              <a:t>A,B,C,D,E</a:t>
            </a:r>
          </a:p>
          <a:p>
            <a:pPr>
              <a:buNone/>
            </a:pPr>
            <a:r>
              <a:rPr lang="el-GR" dirty="0" smtClean="0"/>
              <a:t>Εισαγωγή στην Στεφανιαία Μονάδα για Θρομβόλυση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Περικαρδίτιδα </a:t>
            </a:r>
          </a:p>
          <a:p>
            <a:pPr>
              <a:buNone/>
            </a:pPr>
            <a:r>
              <a:rPr lang="el-GR" dirty="0" smtClean="0"/>
              <a:t> ( Υπερηχοκαρδιογραφία, Εργαστηριακά )</a:t>
            </a:r>
          </a:p>
          <a:p>
            <a:pPr>
              <a:buNone/>
            </a:pPr>
            <a:r>
              <a:rPr lang="el-GR" dirty="0" smtClean="0"/>
              <a:t>   Χειροτερεύει με την αναπνοή όταν σηκώνεται όρθιος </a:t>
            </a:r>
          </a:p>
          <a:p>
            <a:pPr>
              <a:buNone/>
            </a:pPr>
            <a:r>
              <a:rPr lang="el-GR" dirty="0" smtClean="0"/>
              <a:t>   Θεραπεία με αντιφλεγμονώδη-κολχικίνη</a:t>
            </a:r>
          </a:p>
          <a:p>
            <a:endParaRPr lang="el-GR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Θωρακικός πόνος- Πλευριτικού Τύπου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Πνευμοθώρακας</a:t>
            </a:r>
            <a:r>
              <a:rPr lang="el-GR" dirty="0" smtClean="0"/>
              <a:t> ( Α/α θώρακος )</a:t>
            </a:r>
            <a:endParaRPr lang="en-US" dirty="0" smtClean="0"/>
          </a:p>
          <a:p>
            <a:endParaRPr lang="el-GR" dirty="0"/>
          </a:p>
        </p:txBody>
      </p:sp>
      <p:pic>
        <p:nvPicPr>
          <p:cNvPr id="34818" name="Picture 2" descr="C:\Users\teps\Desktop\πνευμοθωρακα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3559944" cy="35599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4788024" y="2708920"/>
            <a:ext cx="39885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Αιφνίδια Έναρξη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Αυτόματος σε νεαρά αδύνατα άτομα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Μετά από τροχαίο</a:t>
            </a:r>
            <a:endParaRPr lang="el-GR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Ευχαριστώ για την προσοχή σας </a:t>
            </a:r>
          </a:p>
          <a:p>
            <a:r>
              <a:rPr lang="el-GR" dirty="0" smtClean="0"/>
              <a:t>Εις το </a:t>
            </a:r>
            <a:r>
              <a:rPr lang="el-GR" dirty="0" err="1" smtClean="0"/>
              <a:t>επανειδήν</a:t>
            </a:r>
            <a:r>
              <a:rPr lang="el-GR" dirty="0" smtClean="0"/>
              <a:t> στο επόμενο μάθημα 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>
                <a:solidFill>
                  <a:srgbClr val="C00000"/>
                </a:solidFill>
              </a:rPr>
              <a:t>Πρώτες Βοήθειες σε Επείγουσες Καταστάσεις 2</a:t>
            </a:r>
            <a:endParaRPr lang="el-G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Αλλεργική Αντίδραση - Αναφυλαξία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2420888"/>
            <a:ext cx="8640960" cy="3888432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Ταχέως αναπτυσσόμενα, απειλητικά για την ζωή προβλήματα του αεραγωγού, της αναπνοής και της κυκλοφορίας που συνδυάζονται με τοπικές αντιδράσεις στο δέρμα και στους βλεννογόνους 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Αναφυλαξία- Αλλεργική Αντίδραση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1533944" cy="8938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ΑΙΤΙΑ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971600" y="3140968"/>
            <a:ext cx="77768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Τροφές - Ξηροί καρποί κλπ.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Φάρμακα   (Αντιβιώσεις , αντιφλεγμονώδη)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Έντομα</a:t>
            </a:r>
          </a:p>
          <a:p>
            <a:pPr>
              <a:buFont typeface="Arial" pitchFamily="34" charset="0"/>
              <a:buChar char="•"/>
            </a:pP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Βαφές Μαλλιών - Σαμπουάν</a:t>
            </a:r>
          </a:p>
          <a:p>
            <a:pPr>
              <a:buFont typeface="Arial" pitchFamily="34" charset="0"/>
              <a:buChar char="•"/>
            </a:pPr>
            <a:endParaRPr lang="el-GR" sz="2800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Αλλεργική Αντίδραση </a:t>
            </a:r>
            <a:r>
              <a:rPr lang="en-US" dirty="0" smtClean="0"/>
              <a:t>–</a:t>
            </a:r>
            <a:r>
              <a:rPr lang="el-GR" dirty="0" smtClean="0"/>
              <a:t>Αιφνίδια Έναρξη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u="sng" dirty="0" smtClean="0"/>
              <a:t>Α</a:t>
            </a:r>
            <a:r>
              <a:rPr lang="en-US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Δύσπνοια, Βράγχος Φωνής – Απόφραξη Αεραγωγού</a:t>
            </a:r>
            <a:endParaRPr lang="en-US" dirty="0" smtClean="0"/>
          </a:p>
          <a:p>
            <a:r>
              <a:rPr lang="en-US" b="1" u="sng" dirty="0" smtClean="0"/>
              <a:t>B</a:t>
            </a:r>
            <a:endParaRPr lang="el-GR" b="1" u="sng" dirty="0" smtClean="0"/>
          </a:p>
          <a:p>
            <a:pPr>
              <a:buNone/>
            </a:pPr>
            <a:r>
              <a:rPr lang="el-GR" dirty="0" smtClean="0"/>
              <a:t>Ταχύπνοια , Υποξυγοναιμία, Εισολκές Αναπνευστικών μυών , Βρογχόσπασμος, Επίμονος Βήχας, </a:t>
            </a:r>
            <a:endParaRPr lang="en-US" dirty="0" smtClean="0"/>
          </a:p>
          <a:p>
            <a:r>
              <a:rPr lang="en-US" b="1" u="sng" dirty="0" smtClean="0"/>
              <a:t>C</a:t>
            </a:r>
            <a:endParaRPr lang="el-GR" b="1" u="sng" dirty="0" smtClean="0"/>
          </a:p>
          <a:p>
            <a:pPr>
              <a:buNone/>
            </a:pPr>
            <a:r>
              <a:rPr lang="el-GR" dirty="0" smtClean="0"/>
              <a:t>Ταχυκαρδία, Υπόταση, Λιποθυμία, Κώμα </a:t>
            </a:r>
            <a:endParaRPr lang="en-US" dirty="0" smtClean="0"/>
          </a:p>
          <a:p>
            <a:r>
              <a:rPr lang="en-US" b="1" u="sng" dirty="0" smtClean="0"/>
              <a:t>D</a:t>
            </a:r>
            <a:endParaRPr lang="el-GR" b="1" u="sng" dirty="0" smtClean="0"/>
          </a:p>
          <a:p>
            <a:pPr>
              <a:buNone/>
            </a:pPr>
            <a:r>
              <a:rPr lang="el-GR" b="1" u="sng" dirty="0" smtClean="0"/>
              <a:t> </a:t>
            </a:r>
            <a:r>
              <a:rPr lang="el-GR" dirty="0" smtClean="0"/>
              <a:t>Ωχρότητα</a:t>
            </a:r>
            <a:r>
              <a:rPr lang="en-US" dirty="0" smtClean="0"/>
              <a:t>, M</a:t>
            </a:r>
            <a:r>
              <a:rPr lang="el-GR" dirty="0" smtClean="0"/>
              <a:t>ειωμένο Επίπεδο Συνείδησης, Κυάνωση</a:t>
            </a:r>
            <a:endParaRPr lang="en-US" dirty="0" smtClean="0"/>
          </a:p>
          <a:p>
            <a:r>
              <a:rPr lang="en-US" b="1" u="sng" dirty="0" smtClean="0"/>
              <a:t>E</a:t>
            </a:r>
            <a:r>
              <a:rPr lang="el-GR" b="1" u="sng" dirty="0" smtClean="0"/>
              <a:t> </a:t>
            </a:r>
          </a:p>
          <a:p>
            <a:pPr>
              <a:buNone/>
            </a:pPr>
            <a:r>
              <a:rPr lang="el-GR" dirty="0" smtClean="0"/>
              <a:t>Εξανθήματα, Οίδημα ( Τοπικά- Γενικευμένο) </a:t>
            </a:r>
            <a:endParaRPr lang="el-G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Αλλεργική Αντίδραση - Θεραπεία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/>
              <a:t>Α-Β</a:t>
            </a:r>
          </a:p>
          <a:p>
            <a:pPr>
              <a:buNone/>
            </a:pPr>
            <a:r>
              <a:rPr lang="el-GR" dirty="0" smtClean="0"/>
              <a:t>Οξυγόνο -  Επείγουσα Τραχειοτομία – Διασωλήνωση</a:t>
            </a:r>
          </a:p>
          <a:p>
            <a:pPr>
              <a:buNone/>
            </a:pPr>
            <a:r>
              <a:rPr lang="en-US" b="1" u="sng" dirty="0" smtClean="0"/>
              <a:t>C    </a:t>
            </a:r>
          </a:p>
          <a:p>
            <a:pPr>
              <a:buNone/>
            </a:pPr>
            <a:r>
              <a:rPr lang="en-US" dirty="0" smtClean="0"/>
              <a:t>1LT   N/s </a:t>
            </a:r>
            <a:r>
              <a:rPr lang="el-GR" dirty="0" smtClean="0"/>
              <a:t> (παιδιά 20</a:t>
            </a:r>
            <a:r>
              <a:rPr lang="en-US" dirty="0" smtClean="0"/>
              <a:t>ml/kg)</a:t>
            </a:r>
            <a:endParaRPr lang="el-GR" dirty="0" smtClean="0"/>
          </a:p>
          <a:p>
            <a:r>
              <a:rPr lang="el-GR" dirty="0" smtClean="0"/>
              <a:t>0,5  Αδρεναλίνη (½ </a:t>
            </a:r>
            <a:r>
              <a:rPr lang="en-US" dirty="0" smtClean="0"/>
              <a:t>amp) IM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(κάθε 5 λεπτά επαναλαμβανόμενες δόσεις)</a:t>
            </a:r>
          </a:p>
          <a:p>
            <a:r>
              <a:rPr lang="el-GR" dirty="0" smtClean="0"/>
              <a:t>Υδροκορτιζόνη  (250</a:t>
            </a:r>
            <a:r>
              <a:rPr lang="en-US" dirty="0" smtClean="0"/>
              <a:t>mg)</a:t>
            </a:r>
          </a:p>
          <a:p>
            <a:r>
              <a:rPr lang="en-US" dirty="0" smtClean="0"/>
              <a:t>A</a:t>
            </a:r>
            <a:r>
              <a:rPr lang="el-GR" dirty="0" smtClean="0"/>
              <a:t>ντισταμινικά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pPr>
              <a:buNone/>
            </a:pPr>
            <a:endParaRPr lang="el-GR" b="1" u="sng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Άσθμα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2492896"/>
            <a:ext cx="8784976" cy="3384376"/>
          </a:xfrm>
        </p:spPr>
        <p:txBody>
          <a:bodyPr/>
          <a:lstStyle/>
          <a:p>
            <a:r>
              <a:rPr lang="el-GR" dirty="0" smtClean="0"/>
              <a:t>Οξύς σπασμός ( υπερδραστικότητα ) των κατώτερων αεραγωγών σε πολλά ερεθίσματα, που συνοδεύεται από υπερβολική παραγωγή βλέννας.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Ποικίλει σε βαρύτητα από ήπιο έως βαριά απειλητικό για την ζωή</a:t>
            </a:r>
            <a:endParaRPr lang="el-GR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‘</a:t>
            </a:r>
            <a:r>
              <a:rPr lang="el-GR" dirty="0" err="1" smtClean="0"/>
              <a:t>Ασθμα</a:t>
            </a:r>
            <a:r>
              <a:rPr lang="el-GR" dirty="0" smtClean="0"/>
              <a:t> – Συμπτώματα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Α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l-GR" dirty="0" smtClean="0"/>
              <a:t>Δύσπνοια – Αίσθημα Πνιγμονής</a:t>
            </a:r>
          </a:p>
          <a:p>
            <a:r>
              <a:rPr lang="el-GR" b="1" dirty="0" smtClean="0"/>
              <a:t>Β</a:t>
            </a:r>
          </a:p>
          <a:p>
            <a:pPr>
              <a:buNone/>
            </a:pPr>
            <a:r>
              <a:rPr lang="el-GR" dirty="0" smtClean="0"/>
              <a:t>Ταχύπνοια – Ακρόαση </a:t>
            </a:r>
            <a:r>
              <a:rPr lang="en-US" dirty="0" smtClean="0"/>
              <a:t>: </a:t>
            </a:r>
            <a:r>
              <a:rPr lang="el-GR" dirty="0" smtClean="0"/>
              <a:t>Σιωπηλός θώρακος- Βρογχόσπασμος - Βήχας</a:t>
            </a:r>
          </a:p>
          <a:p>
            <a:r>
              <a:rPr lang="en-US" b="1" dirty="0" smtClean="0"/>
              <a:t>C</a:t>
            </a:r>
          </a:p>
          <a:p>
            <a:pPr>
              <a:buNone/>
            </a:pPr>
            <a:r>
              <a:rPr lang="en-US" dirty="0" smtClean="0"/>
              <a:t>Y</a:t>
            </a:r>
            <a:r>
              <a:rPr lang="el-GR" dirty="0" smtClean="0"/>
              <a:t>πόταση, αίσθημα παλμών –ταχυκαρδία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M</a:t>
            </a:r>
            <a:r>
              <a:rPr lang="el-GR" dirty="0" smtClean="0"/>
              <a:t>ειωμένο επίπεδο συνείδησης , Σύγχυση αποπροσανατολισμός </a:t>
            </a:r>
          </a:p>
          <a:p>
            <a:r>
              <a:rPr lang="el-GR" b="1" dirty="0" smtClean="0"/>
              <a:t>Ε</a:t>
            </a:r>
          </a:p>
          <a:p>
            <a:pPr>
              <a:buNone/>
            </a:pPr>
            <a:r>
              <a:rPr lang="el-GR" dirty="0" smtClean="0"/>
              <a:t>Κυάνωση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Άσθμα - Θεραπεία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:    </a:t>
            </a:r>
            <a:r>
              <a:rPr lang="el-GR" dirty="0" smtClean="0"/>
              <a:t>Οξυγόνο</a:t>
            </a:r>
          </a:p>
          <a:p>
            <a:r>
              <a:rPr lang="el-GR" dirty="0" smtClean="0"/>
              <a:t>Β</a:t>
            </a:r>
            <a:r>
              <a:rPr lang="en-US" dirty="0" smtClean="0"/>
              <a:t>:    E</a:t>
            </a:r>
            <a:r>
              <a:rPr lang="el-GR" dirty="0" smtClean="0"/>
              <a:t>ισπνοές </a:t>
            </a:r>
            <a:r>
              <a:rPr lang="en-US" dirty="0" smtClean="0"/>
              <a:t>– </a:t>
            </a:r>
            <a:r>
              <a:rPr lang="el-GR" dirty="0" smtClean="0"/>
              <a:t>Νεφελοποίηση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(Σαλβουταμολη 5</a:t>
            </a:r>
            <a:r>
              <a:rPr lang="en-US" dirty="0" smtClean="0"/>
              <a:t>mg- Aerolin) </a:t>
            </a:r>
            <a:r>
              <a:rPr lang="el-GR" dirty="0" smtClean="0"/>
              <a:t> επαναλαμβανόμενες δόσεις κάθε 5 λεπτά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Νεφελοποιημένα αντιχολινεργικά (ιπρατρόπιο 0.5</a:t>
            </a:r>
            <a:r>
              <a:rPr lang="en-US" dirty="0" smtClean="0"/>
              <a:t>mg 4-6 </a:t>
            </a:r>
            <a:r>
              <a:rPr lang="el-GR" dirty="0" smtClean="0"/>
              <a:t>φορές/</a:t>
            </a:r>
            <a:r>
              <a:rPr lang="en-US" dirty="0" smtClean="0"/>
              <a:t>h)</a:t>
            </a:r>
            <a:endParaRPr lang="el-GR" dirty="0" smtClean="0"/>
          </a:p>
          <a:p>
            <a:r>
              <a:rPr lang="en-US" dirty="0" smtClean="0"/>
              <a:t>C: </a:t>
            </a:r>
            <a:r>
              <a:rPr lang="el-GR" dirty="0" smtClean="0"/>
              <a:t>    </a:t>
            </a:r>
            <a:r>
              <a:rPr lang="en-US" dirty="0" smtClean="0"/>
              <a:t>Iv </a:t>
            </a:r>
            <a:r>
              <a:rPr lang="el-GR" dirty="0" smtClean="0"/>
              <a:t>Υδροκορτιζόνη ( 100</a:t>
            </a:r>
            <a:r>
              <a:rPr lang="en-US" dirty="0" smtClean="0"/>
              <a:t>mg/6h)</a:t>
            </a:r>
          </a:p>
          <a:p>
            <a:pPr>
              <a:buNone/>
            </a:pPr>
            <a:r>
              <a:rPr lang="en-US" dirty="0" smtClean="0"/>
              <a:t>            N/S 1000cc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l-GR" dirty="0" smtClean="0"/>
              <a:t>εάν χρειαστεί ι</a:t>
            </a:r>
            <a:r>
              <a:rPr lang="en-US" dirty="0" smtClean="0"/>
              <a:t>v </a:t>
            </a:r>
            <a:r>
              <a:rPr lang="el-GR" dirty="0" smtClean="0"/>
              <a:t>Αμινοφυλλίνη , Ι</a:t>
            </a:r>
            <a:r>
              <a:rPr lang="en-US" dirty="0" smtClean="0"/>
              <a:t>v </a:t>
            </a:r>
            <a:r>
              <a:rPr lang="el-GR" dirty="0" smtClean="0"/>
              <a:t>Μαγνήσιο.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903</TotalTime>
  <Words>812</Words>
  <Application>Microsoft Office PowerPoint</Application>
  <PresentationFormat>Προβολή στην οθόνη (4:3)</PresentationFormat>
  <Paragraphs>233</Paragraphs>
  <Slides>27</Slides>
  <Notes>1</Notes>
  <HiddenSlides>0</HiddenSlides>
  <MMClips>1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Δημοτικός</vt:lpstr>
      <vt:lpstr>Πρώτες Βοήθειες σε Επείγουσες Καταστάσεις 1</vt:lpstr>
      <vt:lpstr>Επείγουσες Καταστάσεις Εκτίμηση - Αντιμετώπιση</vt:lpstr>
      <vt:lpstr>Αλλεργική Αντίδραση - Αναφυλαξία</vt:lpstr>
      <vt:lpstr>Αναφυλαξία- Αλλεργική Αντίδραση </vt:lpstr>
      <vt:lpstr>Αλλεργική Αντίδραση –Αιφνίδια Έναρξη</vt:lpstr>
      <vt:lpstr>Αλλεργική Αντίδραση - Θεραπεία</vt:lpstr>
      <vt:lpstr>Άσθμα</vt:lpstr>
      <vt:lpstr>‘Ασθμα – Συμπτώματα</vt:lpstr>
      <vt:lpstr>Άσθμα - Θεραπεία</vt:lpstr>
      <vt:lpstr>‘Ασθμα</vt:lpstr>
      <vt:lpstr>Απόφραξη Αεραγωγού από Ξένο Σώμα</vt:lpstr>
      <vt:lpstr>Απόφραξη Αεραγωγού από Ξένο Σώμα</vt:lpstr>
      <vt:lpstr>Απόφραξη αεραγωγού από Ξένο Σώμα</vt:lpstr>
      <vt:lpstr>Πόνος στο στήθος</vt:lpstr>
      <vt:lpstr>Πόνος στο στήθος</vt:lpstr>
      <vt:lpstr>Συνηθισμένα Σοβαρά Αίτια</vt:lpstr>
      <vt:lpstr>Χαρακτήρας του Πόνου</vt:lpstr>
      <vt:lpstr>Θωρακικός Πόνος- Διαχείριση </vt:lpstr>
      <vt:lpstr>Οξύ Έμφραγμα Μυοκαρδίου</vt:lpstr>
      <vt:lpstr>Οξύ Έμφραγμα Μυοκαρδίου </vt:lpstr>
      <vt:lpstr>Θεραπεία Οξέως Εμφράγματος Μυοκαρδίου</vt:lpstr>
      <vt:lpstr>Αντενδείξεις Θρομβόλυσης</vt:lpstr>
      <vt:lpstr>Θωρακικός Πόνος- Πλευρίτιδα- Πνευμονία</vt:lpstr>
      <vt:lpstr>Θωρακικός Πόνος- Πλευρίτιδα-Πνευμονία</vt:lpstr>
      <vt:lpstr>Θωρακικός πόνος- Πλευριτικού Τύπου-Διαφοροδιάγνωση </vt:lpstr>
      <vt:lpstr>Θωρακικός πόνος- Πλευριτικού Τύπου</vt:lpstr>
      <vt:lpstr>Διαφάνεια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Πρώτες Βοήθειες σε Επείγουσες Καταστάσεις</dc:title>
  <dc:creator>teps</dc:creator>
  <cp:lastModifiedBy>foritos6</cp:lastModifiedBy>
  <cp:revision>81</cp:revision>
  <dcterms:created xsi:type="dcterms:W3CDTF">2017-11-30T06:42:22Z</dcterms:created>
  <dcterms:modified xsi:type="dcterms:W3CDTF">2018-03-02T09:41:36Z</dcterms:modified>
</cp:coreProperties>
</file>